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Oswald ExtraLight"/>
      <p:regular r:id="rId36"/>
      <p:bold r:id="rId37"/>
    </p:embeddedFont>
    <p:embeddedFont>
      <p:font typeface="Lato"/>
      <p:regular r:id="rId38"/>
      <p:bold r:id="rId39"/>
      <p:italic r:id="rId40"/>
      <p:boldItalic r:id="rId41"/>
    </p:embeddedFont>
    <p:embeddedFont>
      <p:font typeface="Oswald Light"/>
      <p:regular r:id="rId42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20" Type="http://schemas.openxmlformats.org/officeDocument/2006/relationships/slide" Target="slides/slide15.xml"/><Relationship Id="rId42" Type="http://schemas.openxmlformats.org/officeDocument/2006/relationships/font" Target="fonts/OswaldLight-regular.fntdata"/><Relationship Id="rId41" Type="http://schemas.openxmlformats.org/officeDocument/2006/relationships/font" Target="fonts/Lat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OswaldLight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OswaldExtraLight-bold.fntdata"/><Relationship Id="rId14" Type="http://schemas.openxmlformats.org/officeDocument/2006/relationships/slide" Target="slides/slide9.xml"/><Relationship Id="rId36" Type="http://schemas.openxmlformats.org/officeDocument/2006/relationships/font" Target="fonts/OswaldExtraLight-regular.fntdata"/><Relationship Id="rId17" Type="http://schemas.openxmlformats.org/officeDocument/2006/relationships/slide" Target="slides/slide12.xml"/><Relationship Id="rId39" Type="http://schemas.openxmlformats.org/officeDocument/2006/relationships/font" Target="fonts/Lato-bold.fntdata"/><Relationship Id="rId16" Type="http://schemas.openxmlformats.org/officeDocument/2006/relationships/slide" Target="slides/slide11.xml"/><Relationship Id="rId38" Type="http://schemas.openxmlformats.org/officeDocument/2006/relationships/font" Target="fonts/La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vda.univie.ac.at/Teaching/Vis/15s/LectureNotes/15_TimeVis_Aigner.pdf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vda.univie.ac.at/Teaching/Vis/15s/LectureNotes/15_TimeVis_Aigner.pdf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visualizeit.wordpress.com/2009/06/05/seminal-information-visualization-papers/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vda.univie.ac.at/Teaching/Vis/15s/LectureNotes/15_TimeVis_Aigner.pdf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d61f5165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d61f5165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6b255eefc_0_1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6b255eefc_0_1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Allen, J. F. Towards a general theory of action and time. Artificial Intelligence 23 (1984), 123--154.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6b255eefc_0_1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6b255eefc_0_1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b40628fab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b40628fab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b255eefc_0_1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6b255eefc_0_1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6b255eefc_0_1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6b255eefc_0_1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6b255eefc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6b255eefc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d5247d379f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d5247d379f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d5247d379f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d5247d379f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b255eefc_0_1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6b255eefc_0_1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d5349f06c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d5349f06c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6b255eefc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6b255eefc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http://vda.univie.ac.at/Teaching/Vis/15s/LectureNotes/15_TimeVis_Aigner.pdf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6b255eefc_0_1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6b255eefc_0_1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KronoMiner: Using Multi-Foci Navigation for the Visual Exploration of Time-Series Data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https://www.youtube.com/watch?v=U0IN7vfrxi0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6b255eefc_0_1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6b255eefc_0_1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http://xkcd.com/1732/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6b255eefc_0_1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6b255eefc_0_1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d5349f06c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d5349f06c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6b255eefc_0_1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6b255eefc_0_1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6b255eefc_0_1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6b255eefc_0_1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6e01cc19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6e01cc19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e4e2a60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e4e2a60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d5349f06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d5349f06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d5349f06c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d5349f06c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d5247d379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d5247d379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d5349f06c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d5349f06c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d5247d379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d5247d379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d5247d379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d5247d379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d5247d37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d5247d37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http://vda.univie.ac.at/Teaching/Vis/15s/LectureNotes/15_TimeVis_Aigner.pdf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6b255eefc_0_1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6b255eefc_0_1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6b255eefc_0_1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6b255eefc_0_1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https://visualizeit.wordpress.com/2009/06/05/seminal-information-visualization-papers/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40628fa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40628fa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http://vda.univie.ac.at/Teaching/Vis/15s/LectureNotes/15_TimeVis_Aigner.pdf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ExtraLight"/>
              <a:buNone/>
              <a:defRPr sz="28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 ExtraLight"/>
              <a:buChar char="●"/>
              <a:defRPr sz="1800">
                <a:solidFill>
                  <a:schemeClr val="dk2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 ExtraLight"/>
              <a:buChar char="○"/>
              <a:defRPr>
                <a:solidFill>
                  <a:schemeClr val="dk2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 ExtraLight"/>
              <a:buChar char="■"/>
              <a:defRPr>
                <a:solidFill>
                  <a:schemeClr val="dk2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 ExtraLight"/>
              <a:buChar char="●"/>
              <a:defRPr>
                <a:solidFill>
                  <a:schemeClr val="dk2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 ExtraLight"/>
              <a:buChar char="○"/>
              <a:defRPr>
                <a:solidFill>
                  <a:schemeClr val="dk2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 ExtraLight"/>
              <a:buChar char="■"/>
              <a:defRPr>
                <a:solidFill>
                  <a:schemeClr val="dk2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 ExtraLight"/>
              <a:buChar char="●"/>
              <a:defRPr>
                <a:solidFill>
                  <a:schemeClr val="dk2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 ExtraLight"/>
              <a:buChar char="○"/>
              <a:defRPr>
                <a:solidFill>
                  <a:schemeClr val="dk2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swald ExtraLight"/>
              <a:buChar char="■"/>
              <a:defRPr>
                <a:solidFill>
                  <a:schemeClr val="dk2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ExtraLight"/>
              <a:buNone/>
              <a:defRPr sz="28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ExtraLight"/>
              <a:buNone/>
              <a:defRPr sz="28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ExtraLight"/>
              <a:buNone/>
              <a:defRPr sz="28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ExtraLight"/>
              <a:buNone/>
              <a:defRPr sz="28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ExtraLight"/>
              <a:buNone/>
              <a:defRPr sz="28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ExtraLight"/>
              <a:buNone/>
              <a:defRPr sz="28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ExtraLight"/>
              <a:buNone/>
              <a:defRPr sz="28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ExtraLight"/>
              <a:buNone/>
              <a:defRPr sz="28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ExtraLight"/>
              <a:buNone/>
              <a:defRPr sz="28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 ExtraLight"/>
              <a:buChar char="●"/>
              <a:defRPr sz="1800">
                <a:solidFill>
                  <a:schemeClr val="dk2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 ExtraLight"/>
              <a:buChar char="○"/>
              <a:defRPr>
                <a:solidFill>
                  <a:schemeClr val="dk2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 ExtraLight"/>
              <a:buChar char="■"/>
              <a:defRPr>
                <a:solidFill>
                  <a:schemeClr val="dk2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 ExtraLight"/>
              <a:buChar char="●"/>
              <a:defRPr>
                <a:solidFill>
                  <a:schemeClr val="dk2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 ExtraLight"/>
              <a:buChar char="○"/>
              <a:defRPr>
                <a:solidFill>
                  <a:schemeClr val="dk2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 ExtraLight"/>
              <a:buChar char="■"/>
              <a:defRPr>
                <a:solidFill>
                  <a:schemeClr val="dk2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 ExtraLight"/>
              <a:buChar char="●"/>
              <a:defRPr>
                <a:solidFill>
                  <a:schemeClr val="dk2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 ExtraLight"/>
              <a:buChar char="○"/>
              <a:defRPr>
                <a:solidFill>
                  <a:schemeClr val="dk2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swald ExtraLight"/>
              <a:buChar char="■"/>
              <a:defRPr>
                <a:solidFill>
                  <a:schemeClr val="dk2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1.jp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6.png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vcg.informatik.uni-rostock.de/~ct/timeviz/timeviz.html" TargetMode="External"/><Relationship Id="rId4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stock-trading-infocentre.com/trend-line-break2.html" TargetMode="External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eatherspark.com/history/32098/2016/Lyon-Rhone-Alpes-France" TargetMode="External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youtube.com/watch?v=jbkSRLYSojo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13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observablehq.com/@d3/bar-chart-race-explained" TargetMode="External"/><Relationship Id="rId4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charlesperin.net/projects/ihg" TargetMode="External"/><Relationship Id="rId4" Type="http://schemas.openxmlformats.org/officeDocument/2006/relationships/image" Target="../media/image33.png"/><Relationship Id="rId5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nytimes.com/interactive/2015/03/19/upshot/3d-yield-curve-economic-growth.html?mcubz=3" TargetMode="External"/><Relationship Id="rId4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docs.google.com/presentation/d/1oalVDPAET17c_YuwezBAMoGCkWIQUI6MgZGwjZwyIiM/edit#slide=id.p" TargetMode="External"/><Relationship Id="rId4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docs.google.com/presentation/d/1rj_m1uWkTc5-btxfKenx8xOhWGlhPeQ0Mhsw43UUjv0/edit#slide=id.gab70abed7c_0_258" TargetMode="External"/><Relationship Id="rId4" Type="http://schemas.openxmlformats.org/officeDocument/2006/relationships/hyperlink" Target="https://covid-nma.com/dataviz/" TargetMode="External"/><Relationship Id="rId5" Type="http://schemas.openxmlformats.org/officeDocument/2006/relationships/image" Target="../media/image38.png"/><Relationship Id="rId6" Type="http://schemas.openxmlformats.org/officeDocument/2006/relationships/image" Target="../media/image36.png"/><Relationship Id="rId7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observablehq.com/@ee2dev/line-charts-a-collection-of-plot-examples" TargetMode="External"/><Relationship Id="rId4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observablehq.com/@observablehq/plot-window" TargetMode="External"/><Relationship Id="rId4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observablehq.com/@bumbeishvili/d3-timeformat-playground" TargetMode="External"/><Relationship Id="rId4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Data Visualization</a:t>
            </a:r>
            <a:endParaRPr/>
          </a:p>
        </p:txBody>
      </p:sp>
      <p:sp>
        <p:nvSpPr>
          <p:cNvPr id="100" name="Google Shape;100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Light"/>
                <a:ea typeface="Oswald Light"/>
                <a:cs typeface="Oswald Light"/>
                <a:sym typeface="Oswald Light"/>
              </a:rPr>
              <a:t>Visualiser le temps</a:t>
            </a:r>
            <a:endParaRPr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descr="Image result for universite de lyon" id="101" name="Google Shape;1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800" y="400722"/>
            <a:ext cx="1630673" cy="7639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e original image" id="102" name="Google Shape;10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4831" y="400713"/>
            <a:ext cx="2566777" cy="7639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liris lyon" id="103" name="Google Shape;10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9531" y="438239"/>
            <a:ext cx="1630673" cy="68891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5"/>
          <p:cNvSpPr txBox="1"/>
          <p:nvPr/>
        </p:nvSpPr>
        <p:spPr>
          <a:xfrm>
            <a:off x="2672875" y="3825975"/>
            <a:ext cx="39951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latin typeface="Oswald Light"/>
                <a:ea typeface="Oswald Light"/>
                <a:cs typeface="Oswald Light"/>
                <a:sym typeface="Oswald Light"/>
              </a:rPr>
              <a:t>http://romain.vuillemot.net/</a:t>
            </a:r>
            <a:endParaRPr sz="2400" u="sng"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105" name="Google Shape;105;p25"/>
          <p:cNvSpPr txBox="1"/>
          <p:nvPr/>
        </p:nvSpPr>
        <p:spPr>
          <a:xfrm>
            <a:off x="3353775" y="4479525"/>
            <a:ext cx="21453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 Light"/>
                <a:ea typeface="Oswald Light"/>
                <a:cs typeface="Oswald Light"/>
                <a:sym typeface="Oswald Light"/>
              </a:rPr>
              <a:t>Romain Vuillemot</a:t>
            </a:r>
            <a:endParaRPr sz="2400">
              <a:latin typeface="Oswald Light"/>
              <a:ea typeface="Oswald Light"/>
              <a:cs typeface="Oswald Light"/>
              <a:sym typeface="Oswald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Propriétés des données temporelles : intervalles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9850" y="1222300"/>
            <a:ext cx="5076825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Problème de distribution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738" y="1080535"/>
            <a:ext cx="4060063" cy="23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972" y="3846550"/>
            <a:ext cx="3134025" cy="47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8527" y="1017724"/>
            <a:ext cx="4252723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Espace de design très large</a:t>
            </a:r>
            <a:endParaRPr/>
          </a:p>
        </p:txBody>
      </p:sp>
      <p:sp>
        <p:nvSpPr>
          <p:cNvPr id="184" name="Google Shape;184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https://vcg.informatik.uni-rostock.de/~ct/timeviz/timeviz.html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0475" y="1603600"/>
            <a:ext cx="5391175" cy="34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Visualisation de séries temporelles financières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http://www.stock-trading-infocentre.com/trend-line-break2.html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5250" y="1525600"/>
            <a:ext cx="4762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TIME VISUALIZATION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https://weatherspark.com/history/32098/2016/Lyon-Rhone-Alpes-France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9425" y="1082942"/>
            <a:ext cx="5414374" cy="355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TIME VISUALIZATION: 3D &amp; CALENDAR MAP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5075" y="1152475"/>
            <a:ext cx="5146576" cy="379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075" y="1434575"/>
            <a:ext cx="3610525" cy="291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</a:t>
            </a:r>
            <a:endParaRPr/>
          </a:p>
        </p:txBody>
      </p:sp>
      <p:sp>
        <p:nvSpPr>
          <p:cNvPr id="213" name="Google Shape;213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050" y="1309800"/>
            <a:ext cx="4258674" cy="31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2575" y="1428400"/>
            <a:ext cx="4159726" cy="298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Covid</a:t>
            </a:r>
            <a:endParaRPr/>
          </a:p>
        </p:txBody>
      </p:sp>
      <p:sp>
        <p:nvSpPr>
          <p:cNvPr id="221" name="Google Shape;221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5400" y="57025"/>
            <a:ext cx="3826776" cy="5029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TIME VISUALIZATION: ANIMATION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https://www.youtube.com/watch?v=jbkSRLYSojo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42"/>
          <p:cNvPicPr preferRelativeResize="0"/>
          <p:nvPr/>
        </p:nvPicPr>
        <p:blipFill rotWithShape="1">
          <a:blip r:embed="rId4">
            <a:alphaModFix/>
          </a:blip>
          <a:srcRect b="0" l="0" r="17067" t="0"/>
          <a:stretch/>
        </p:blipFill>
        <p:spPr>
          <a:xfrm>
            <a:off x="5057925" y="595167"/>
            <a:ext cx="3398975" cy="42691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ealth and Health of nations From Gapminder&#10;http://www.gapminder.org/world/&#10;Edit this GIF: http://visgif.it/php/create_gif.php?gid=visgif-HjVwockAX2" id="230" name="Google Shape;23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800" y="1578683"/>
            <a:ext cx="4098400" cy="3049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Animer des graphiques standards</a:t>
            </a:r>
            <a:endParaRPr/>
          </a:p>
        </p:txBody>
      </p:sp>
      <p:sp>
        <p:nvSpPr>
          <p:cNvPr id="236" name="Google Shape;236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https://observablehq.com/@d3/bar-chart-race-explained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8800" y="1761875"/>
            <a:ext cx="6282624" cy="331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Qu’est-ce que le temps ?</a:t>
            </a:r>
            <a:endParaRPr/>
          </a:p>
        </p:txBody>
      </p:sp>
      <p:sp>
        <p:nvSpPr>
          <p:cNvPr id="111" name="Google Shape;11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TIME VISUALIZATION: CYCLIC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251" y="932125"/>
            <a:ext cx="4469551" cy="385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TIME VISUALIZATION: MAGNITUDE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4025" y="974125"/>
            <a:ext cx="4961352" cy="398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TIME VISUALIZATION: HORIZON GRAPH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http://charlesperin.net/projects/ihg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46"/>
          <p:cNvPicPr preferRelativeResize="0"/>
          <p:nvPr/>
        </p:nvPicPr>
        <p:blipFill rotWithShape="1">
          <a:blip r:embed="rId4">
            <a:alphaModFix/>
          </a:blip>
          <a:srcRect b="41629" l="0" r="0" t="0"/>
          <a:stretch/>
        </p:blipFill>
        <p:spPr>
          <a:xfrm>
            <a:off x="438899" y="3012160"/>
            <a:ext cx="5408200" cy="164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542" y="1254175"/>
            <a:ext cx="5337878" cy="1437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Sparklines</a:t>
            </a:r>
            <a:endParaRPr/>
          </a:p>
        </p:txBody>
      </p:sp>
      <p:sp>
        <p:nvSpPr>
          <p:cNvPr id="265" name="Google Shape;265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625" y="928950"/>
            <a:ext cx="6529376" cy="386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7"/>
          <p:cNvPicPr preferRelativeResize="0"/>
          <p:nvPr/>
        </p:nvPicPr>
        <p:blipFill rotWithShape="1">
          <a:blip r:embed="rId4">
            <a:alphaModFix/>
          </a:blip>
          <a:srcRect b="0" l="0" r="47008" t="0"/>
          <a:stretch/>
        </p:blipFill>
        <p:spPr>
          <a:xfrm>
            <a:off x="311700" y="1600650"/>
            <a:ext cx="2271300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TIME VISUALIZATION: LARGE SCALE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https://www.nytimes.com/interactive/2015/03/19/upshot/3d-yield-curve-economic-growth.html?mcubz=3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48"/>
          <p:cNvPicPr preferRelativeResize="0"/>
          <p:nvPr/>
        </p:nvPicPr>
        <p:blipFill rotWithShape="1">
          <a:blip r:embed="rId4">
            <a:alphaModFix/>
          </a:blip>
          <a:srcRect b="-4610" l="-12590" r="12590" t="4610"/>
          <a:stretch/>
        </p:blipFill>
        <p:spPr>
          <a:xfrm>
            <a:off x="2399822" y="906513"/>
            <a:ext cx="5397576" cy="39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TIME VISUALIZATION: SPACE &amp;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9775" y="1330350"/>
            <a:ext cx="4103350" cy="37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STUDY: CLIMATE VISUALIZATION</a:t>
            </a:r>
            <a:endParaRPr/>
          </a:p>
        </p:txBody>
      </p:sp>
      <p:sp>
        <p:nvSpPr>
          <p:cNvPr id="287" name="Google Shape;287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LIEN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2350" y="1017726"/>
            <a:ext cx="6000748" cy="33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STUDY: COVID-19 DATA</a:t>
            </a:r>
            <a:endParaRPr/>
          </a:p>
        </p:txBody>
      </p:sp>
      <p:sp>
        <p:nvSpPr>
          <p:cNvPr id="294" name="Google Shape;294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LI	EN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https://covid-nma.com/dataviz/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1800" y="1451725"/>
            <a:ext cx="3051920" cy="196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493350"/>
            <a:ext cx="3593997" cy="1881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304" y="1491658"/>
            <a:ext cx="2246796" cy="1881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 : les données temporelles peuvent manquer..</a:t>
            </a:r>
            <a:endParaRPr/>
          </a:p>
        </p:txBody>
      </p:sp>
      <p:sp>
        <p:nvSpPr>
          <p:cNvPr id="303" name="Google Shape;303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https://observablehq.com/@ee2dev/line-charts-a-collection-of-plot-examples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113" y="1152475"/>
            <a:ext cx="7313112" cy="322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 : les données temporelles peuvent être lisées..</a:t>
            </a:r>
            <a:endParaRPr/>
          </a:p>
        </p:txBody>
      </p:sp>
      <p:sp>
        <p:nvSpPr>
          <p:cNvPr id="310" name="Google Shape;310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https://observablehq.com/@observablehq/plot-window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300" y="934775"/>
            <a:ext cx="6013801" cy="337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TYPES</a:t>
            </a:r>
            <a:endParaRPr/>
          </a:p>
        </p:txBody>
      </p:sp>
      <p:sp>
        <p:nvSpPr>
          <p:cNvPr id="117" name="Google Shape;11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3450" y="139575"/>
            <a:ext cx="5759399" cy="436474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7"/>
          <p:cNvSpPr txBox="1"/>
          <p:nvPr>
            <p:ph idx="1" type="body"/>
          </p:nvPr>
        </p:nvSpPr>
        <p:spPr>
          <a:xfrm>
            <a:off x="311700" y="4348850"/>
            <a:ext cx="8520600" cy="2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"Visualization Analysis and Design. Tamara Munzner, with illustrations by Eamonn Maguire. A K Peters Visualization Series, CRC Press, 2014."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Attention : les données doivent être parsées et groupées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https://observablehq.com/@bumbeishvili/d3-timeformat-playground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D3. timeParse</a:t>
            </a:r>
            <a:br>
              <a:rPr lang="en"/>
            </a:br>
            <a:r>
              <a:rPr lang="en"/>
              <a:t>D3.timeFormat</a:t>
            </a:r>
            <a:endParaRPr/>
          </a:p>
        </p:txBody>
      </p:sp>
      <p:pic>
        <p:nvPicPr>
          <p:cNvPr id="318" name="Google Shape;31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4553" y="1543850"/>
            <a:ext cx="3767875" cy="370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175" y="-73601"/>
            <a:ext cx="7062086" cy="521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967" y="0"/>
            <a:ext cx="744606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Comment visualiser le temps</a:t>
            </a:r>
            <a:endParaRPr/>
          </a:p>
        </p:txBody>
      </p:sp>
      <p:sp>
        <p:nvSpPr>
          <p:cNvPr id="137" name="Google Shape;13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	Bar chart					Line chart						Area chart</a:t>
            </a:r>
            <a:endParaRPr/>
          </a:p>
        </p:txBody>
      </p:sp>
      <p:pic>
        <p:nvPicPr>
          <p:cNvPr id="138" name="Google Shape;1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1275" y="1928747"/>
            <a:ext cx="2290299" cy="1582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900" y="1967025"/>
            <a:ext cx="2290300" cy="150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9850" y="1967023"/>
            <a:ext cx="2367125" cy="150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Line chart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  Peuvent être combinés avec les scatterplots				Données derrivées (index</a:t>
            </a:r>
            <a:endParaRPr/>
          </a:p>
        </p:txBody>
      </p:sp>
      <p:pic>
        <p:nvPicPr>
          <p:cNvPr id="147" name="Google Shape;147;p31"/>
          <p:cNvPicPr preferRelativeResize="0"/>
          <p:nvPr/>
        </p:nvPicPr>
        <p:blipFill rotWithShape="1">
          <a:blip r:embed="rId3">
            <a:alphaModFix/>
          </a:blip>
          <a:srcRect b="0" l="0" r="0" t="43052"/>
          <a:stretch/>
        </p:blipFill>
        <p:spPr>
          <a:xfrm>
            <a:off x="311700" y="1780425"/>
            <a:ext cx="4432925" cy="168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5075" y="1780423"/>
            <a:ext cx="3223926" cy="179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TIME VISUALIZATION: DERIVED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900" y="1062925"/>
            <a:ext cx="8167198" cy="379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Propriétés des données temporelles</a:t>
            </a:r>
            <a:endParaRPr/>
          </a:p>
        </p:txBody>
      </p:sp>
      <p:sp>
        <p:nvSpPr>
          <p:cNvPr id="161" name="Google Shape;161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33"/>
          <p:cNvPicPr preferRelativeResize="0"/>
          <p:nvPr/>
        </p:nvPicPr>
        <p:blipFill rotWithShape="1">
          <a:blip r:embed="rId3">
            <a:alphaModFix/>
          </a:blip>
          <a:srcRect b="1409" l="0" r="0" t="-1410"/>
          <a:stretch/>
        </p:blipFill>
        <p:spPr>
          <a:xfrm>
            <a:off x="1753024" y="1293323"/>
            <a:ext cx="6040200" cy="36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